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70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4"/>
    <p:restoredTop sz="94674"/>
  </p:normalViewPr>
  <p:slideViewPr>
    <p:cSldViewPr snapToGrid="0" snapToObjects="1">
      <p:cViewPr>
        <p:scale>
          <a:sx n="140" d="100"/>
          <a:sy n="140" d="100"/>
        </p:scale>
        <p:origin x="32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8E5B9-D1C9-4342-A12D-2EA541D4A13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6CCA0-E4A6-BB4A-A8B6-57167F2CB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6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6CCA0-E4A6-BB4A-A8B6-57167F2CB4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78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6CCA0-E4A6-BB4A-A8B6-57167F2CB4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0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6CCA0-E4A6-BB4A-A8B6-57167F2CB4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5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6CCA0-E4A6-BB4A-A8B6-57167F2CB4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15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6CCA0-E4A6-BB4A-A8B6-57167F2CB4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6CCA0-E4A6-BB4A-A8B6-57167F2CB4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01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66CCA0-E4A6-BB4A-A8B6-57167F2CB4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6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2444-0F22-8442-BC0E-0BAA90B54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35B84-64D1-C046-B1EE-73E8C2236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6EA0E-A234-4B4C-8630-133060EB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6F05C-6EC2-7F4D-A03E-BA6EB479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DD62E-542C-0B4A-960D-8CBAEDB5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6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B467-F59E-524D-8941-F0769371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F9D14-55DE-2C4B-971C-94071CC9A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F923C-9916-7743-ACEF-3FF53F99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373A6-A70B-8A41-96DD-8EA43E3E7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A74DE-435F-9D49-9182-D6E8ED7D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0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B72691-8C6F-1049-BC12-8C5B34BFF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6CA6B7-4573-D54C-997F-B15C2BFB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E229A-9C6D-7941-82AB-C4051659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8850A-B3A8-DA40-B0AC-5AA2BC98F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3AA60-8D44-4147-B94F-7A0BCA5C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6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E261E-1767-0A45-B9E2-5497A31F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97C28-D420-DD46-85DD-81702502B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6560E-EA73-7446-B284-998F1C54B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E4528-D0A3-564B-9D1D-FC730403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86ABE-DE5F-6041-AA2E-EFD54A3F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2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B358-D56F-1542-8C80-E8BCB736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32DA2-4419-AB4D-A6D4-A0115F428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9E8CD-E7FF-A742-9934-6FA85D5B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453E9-2B6E-684A-8CDB-B8C397235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008AE-8F25-1D42-9506-68A58DA2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6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E5E1-4C1F-124B-BE22-5144C034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D783-0BD5-F84B-8942-4878C033C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CFAA7-C748-5940-8F13-F02988668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64458-4BD4-D749-BB66-4AF7D3A6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9F19D-F0FC-CE40-9978-6605BDD7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54180-43E1-F442-9284-60C89A90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0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6FB2-DBDA-244B-B94F-1FDD6AE67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AB539-6580-404F-AC32-5EC834B47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E6683-C072-6645-945A-871417FDD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7463F-81FC-5E47-92A6-1C94CA596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771CE9-F079-6C44-9E28-178509EC6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1D689E-A237-A949-89ED-1E2B26A5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C5A4E-6FED-6B4C-A805-F24C1C55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D4F41-55B6-6742-AF18-A7E7F760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3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17C4-D3C6-7F4C-9362-ECAB095D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C8B3E-F95F-1A45-A819-2A48AF427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A0733-D947-AC4D-9757-19B6DA9E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58BE-5472-DD48-BEC1-4829F301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5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EADE32-53D2-FF4F-9FD5-B7C1A821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002DF1-0081-6643-BA21-9B2B5160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0727A-284A-E146-B353-6DA28EF1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8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4511-1740-E34B-B193-987E18F0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6AD70-E41C-574D-AB39-E7B561B30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9A2C3-F12C-E643-B53D-873FCD958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955B6-220D-6E4E-BB40-07DD1C670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51B60-E65F-FA4C-A207-D595D2B04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FCADD-6DEA-F643-9AA4-9F73E393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87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5279-ABB7-CA40-A8C7-5ADB267D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4A236E-98C7-B944-BE3B-21033C13C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CE50C-901D-664E-94EE-A08B5EFA5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4D094-FB22-0443-9A10-CE4ACD38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F7D9E-07A2-0F46-91D6-71F3B4C9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F98C2-2AEC-4A41-801E-DECD45CE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4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548991-CFAC-9B4D-9B98-9EA683A6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3144B-548E-7B4A-8940-72F0F206B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A1576-03F5-FA4C-B158-F81D7DF6C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51E66-0021-4A48-9995-4697786CBE4D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F3B03-E7C7-BD4C-8A22-6A266BA69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5CB9B-D1F2-024F-89B8-C43714450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EA108-6E52-CC48-9102-633CD0A34E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6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gneshSrinivasan10/interprettensor" TargetMode="External"/><Relationship Id="rId2" Type="http://schemas.openxmlformats.org/officeDocument/2006/relationships/hyperlink" Target="https://github.com/bethgelab/foolbo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112134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MNIST digit recognition</a:t>
            </a:r>
          </a:p>
          <a:p>
            <a:endParaRPr lang="en-US" dirty="0"/>
          </a:p>
          <a:p>
            <a:r>
              <a:rPr lang="en-US" dirty="0"/>
              <a:t>Terminology:</a:t>
            </a:r>
          </a:p>
          <a:p>
            <a:endParaRPr lang="en-US" dirty="0"/>
          </a:p>
          <a:p>
            <a:r>
              <a:rPr lang="en-US" b="1" dirty="0"/>
              <a:t>Task Network </a:t>
            </a:r>
            <a:r>
              <a:rPr lang="en-US" dirty="0"/>
              <a:t>– The model performing the digit recognition task.</a:t>
            </a:r>
          </a:p>
          <a:p>
            <a:endParaRPr lang="en-US" dirty="0"/>
          </a:p>
          <a:p>
            <a:r>
              <a:rPr lang="en-US" b="1" dirty="0"/>
              <a:t>Task Input Images </a:t>
            </a:r>
            <a:r>
              <a:rPr lang="en-US" dirty="0"/>
              <a:t>– Input to the task network. Either unaltered images from the MNIST data set or adversarial attack images generated using one of three adversarial attack method. </a:t>
            </a:r>
          </a:p>
          <a:p>
            <a:r>
              <a:rPr lang="en-US" dirty="0"/>
              <a:t>(LBFGSAttack, DeepFoolAttack, GradientAttack from: </a:t>
            </a:r>
            <a:r>
              <a:rPr lang="en-US" dirty="0">
                <a:hlinkClick r:id="rId2"/>
              </a:rPr>
              <a:t>https://github.com/bethgelab/foolbox</a:t>
            </a:r>
            <a:r>
              <a:rPr lang="en-US" dirty="0"/>
              <a:t>  )</a:t>
            </a:r>
          </a:p>
          <a:p>
            <a:endParaRPr lang="en-US" dirty="0"/>
          </a:p>
          <a:p>
            <a:r>
              <a:rPr lang="en-US" b="1" dirty="0"/>
              <a:t>Relevancy Map Image</a:t>
            </a:r>
            <a:r>
              <a:rPr lang="en-US" dirty="0"/>
              <a:t> - Relevancy map decision explanations from classifications made by the task network on task input images. (Generated by LRP Deep Taylor Composition) - </a:t>
            </a:r>
            <a:r>
              <a:rPr lang="en-US" dirty="0">
                <a:hlinkClick r:id="rId3"/>
              </a:rPr>
              <a:t>https://github.com/VigneshSrinivasan10/interprettensor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Input Image Adversarial Classifier (Input Classifier) </a:t>
            </a:r>
            <a:r>
              <a:rPr lang="en-US" dirty="0"/>
              <a:t>– A model trained on the task input images being fed to the task network (so either an original MNIST image or an adversarial attack image). </a:t>
            </a:r>
          </a:p>
          <a:p>
            <a:endParaRPr lang="en-US" dirty="0"/>
          </a:p>
          <a:p>
            <a:r>
              <a:rPr lang="en-US" b="1" dirty="0"/>
              <a:t>Relevancy Map Adversarial Classifier (Relevancy Classifier) </a:t>
            </a:r>
            <a:r>
              <a:rPr lang="en-US" dirty="0"/>
              <a:t>– A model trained on the relevancy maps generated from the task network classifications.</a:t>
            </a:r>
          </a:p>
        </p:txBody>
      </p:sp>
    </p:spTree>
    <p:extLst>
      <p:ext uri="{BB962C8B-B14F-4D97-AF65-F5344CB8AC3E}">
        <p14:creationId xmlns:p14="http://schemas.microsoft.com/office/powerpoint/2010/main" val="2915070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4696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Classifier – </a:t>
            </a:r>
            <a:r>
              <a:rPr lang="en-US" sz="1400" dirty="0" err="1"/>
              <a:t>LBFGSAttack</a:t>
            </a:r>
            <a:r>
              <a:rPr lang="en-US" sz="1400" dirty="0"/>
              <a:t> - 94.4%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E09CA-BB14-F440-82FA-E5519BDD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9" y="1289554"/>
            <a:ext cx="9128600" cy="53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0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4696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Relevancy Classifier – </a:t>
            </a:r>
            <a:r>
              <a:rPr lang="en-US" sz="1400" dirty="0" err="1"/>
              <a:t>LBFGSAttack</a:t>
            </a:r>
            <a:r>
              <a:rPr lang="en-US" sz="1400" dirty="0"/>
              <a:t> – 60.8%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F7D23-A1BF-F842-9CED-6DBCF4C3B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9" y="1399032"/>
            <a:ext cx="8954864" cy="52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4696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Classifier – </a:t>
            </a:r>
            <a:r>
              <a:rPr lang="en-US" sz="1400" dirty="0" err="1"/>
              <a:t>DeepFoolAttack</a:t>
            </a:r>
            <a:r>
              <a:rPr lang="en-US" sz="1400" dirty="0"/>
              <a:t> – 98.16%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DE1A8-8381-5B4B-9FDF-AAECBD27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" y="1453896"/>
            <a:ext cx="8877049" cy="510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0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4696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Relevancy Classifier – </a:t>
            </a:r>
            <a:r>
              <a:rPr lang="en-US" sz="1400" dirty="0" err="1"/>
              <a:t>DeepFoolAttack</a:t>
            </a:r>
            <a:r>
              <a:rPr lang="en-US" sz="1400" dirty="0"/>
              <a:t> – 70.29%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32387-EB8B-F745-B4D9-B421CA905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" y="1317236"/>
            <a:ext cx="9137744" cy="531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0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4696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Classifier – </a:t>
            </a:r>
            <a:r>
              <a:rPr lang="en-US" sz="1400" dirty="0" err="1"/>
              <a:t>GradientAttack</a:t>
            </a:r>
            <a:r>
              <a:rPr lang="en-US" sz="1400" dirty="0"/>
              <a:t> – 97%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4D98C-D32A-5A41-BD25-E609DAA7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" y="1289554"/>
            <a:ext cx="9146888" cy="53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4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4696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Relevancy Classifier – </a:t>
            </a:r>
            <a:r>
              <a:rPr lang="en-US" sz="1400" dirty="0" err="1"/>
              <a:t>GradientAttack</a:t>
            </a:r>
            <a:r>
              <a:rPr lang="en-US" sz="1400" dirty="0"/>
              <a:t> – 79.2%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9D9A2-7D13-0D4C-8BDF-3112EC19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53" y="1289554"/>
            <a:ext cx="9226769" cy="53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6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1121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Input Images - </a:t>
            </a:r>
            <a:r>
              <a:rPr lang="en-US" dirty="0" err="1"/>
              <a:t>LBFGSAttack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7A8813-6402-544B-B408-63265EFF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2766194"/>
            <a:ext cx="5484545" cy="32663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BE0DAD-B769-E047-A75B-F54910F5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20" y="2766194"/>
            <a:ext cx="5414680" cy="32663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DC107A-4EB4-1A4C-88AC-AD77B59F06B1}"/>
              </a:ext>
            </a:extLst>
          </p:cNvPr>
          <p:cNvSpPr txBox="1"/>
          <p:nvPr/>
        </p:nvSpPr>
        <p:spPr>
          <a:xfrm>
            <a:off x="673767" y="2458180"/>
            <a:ext cx="548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Images (file format = test_[id]_[</a:t>
            </a:r>
            <a:r>
              <a:rPr lang="en-US" sz="1400" dirty="0" err="1"/>
              <a:t>ground_truth</a:t>
            </a:r>
            <a:r>
              <a:rPr lang="en-US" sz="1400" dirty="0"/>
              <a:t>].jpeg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3128F-9EF4-AD4A-81F6-399FA98594AD}"/>
              </a:ext>
            </a:extLst>
          </p:cNvPr>
          <p:cNvSpPr txBox="1"/>
          <p:nvPr/>
        </p:nvSpPr>
        <p:spPr>
          <a:xfrm>
            <a:off x="6402655" y="2458180"/>
            <a:ext cx="548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Adversarial Images (</a:t>
            </a:r>
            <a:r>
              <a:rPr lang="en-US" sz="1400" dirty="0" err="1"/>
              <a:t>adv_test</a:t>
            </a:r>
            <a:r>
              <a:rPr lang="en-US" sz="1400" dirty="0"/>
              <a:t>_[id]_[</a:t>
            </a:r>
            <a:r>
              <a:rPr lang="en-US" sz="1400" dirty="0" err="1"/>
              <a:t>ground_truth</a:t>
            </a:r>
            <a:r>
              <a:rPr lang="en-US" sz="1400" dirty="0"/>
              <a:t>]_[classification].jpeg</a:t>
            </a:r>
          </a:p>
        </p:txBody>
      </p:sp>
    </p:spTree>
    <p:extLst>
      <p:ext uri="{BB962C8B-B14F-4D97-AF65-F5344CB8AC3E}">
        <p14:creationId xmlns:p14="http://schemas.microsoft.com/office/powerpoint/2010/main" val="848206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1121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Input Images – </a:t>
            </a:r>
            <a:r>
              <a:rPr lang="en-US" dirty="0" err="1"/>
              <a:t>DeepFoolAttack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32B24-D712-7345-ADD7-657779A6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2765958"/>
            <a:ext cx="5484545" cy="33539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520EB-0094-F147-9BDF-02AB12FF7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55" y="2765957"/>
            <a:ext cx="5606427" cy="3353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E1750C-E322-6848-B358-AD529C3C13D7}"/>
              </a:ext>
            </a:extLst>
          </p:cNvPr>
          <p:cNvSpPr txBox="1"/>
          <p:nvPr/>
        </p:nvSpPr>
        <p:spPr>
          <a:xfrm>
            <a:off x="673767" y="2458180"/>
            <a:ext cx="548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Images (file format = test_[id]_[</a:t>
            </a:r>
            <a:r>
              <a:rPr lang="en-US" sz="1400" dirty="0" err="1"/>
              <a:t>ground_truth</a:t>
            </a:r>
            <a:r>
              <a:rPr lang="en-US" sz="1400" dirty="0"/>
              <a:t>].jpeg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5CD37-C563-0C40-9E8D-2EC140B86D82}"/>
              </a:ext>
            </a:extLst>
          </p:cNvPr>
          <p:cNvSpPr txBox="1"/>
          <p:nvPr/>
        </p:nvSpPr>
        <p:spPr>
          <a:xfrm>
            <a:off x="6402655" y="2458180"/>
            <a:ext cx="548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Adversarial Images (</a:t>
            </a:r>
            <a:r>
              <a:rPr lang="en-US" sz="1400" dirty="0" err="1"/>
              <a:t>adv_test</a:t>
            </a:r>
            <a:r>
              <a:rPr lang="en-US" sz="1400" dirty="0"/>
              <a:t>_[id]_[</a:t>
            </a:r>
            <a:r>
              <a:rPr lang="en-US" sz="1400" dirty="0" err="1"/>
              <a:t>ground_truth</a:t>
            </a:r>
            <a:r>
              <a:rPr lang="en-US" sz="1400" dirty="0"/>
              <a:t>]_[classification].jpeg</a:t>
            </a:r>
          </a:p>
        </p:txBody>
      </p:sp>
    </p:spTree>
    <p:extLst>
      <p:ext uri="{BB962C8B-B14F-4D97-AF65-F5344CB8AC3E}">
        <p14:creationId xmlns:p14="http://schemas.microsoft.com/office/powerpoint/2010/main" val="242012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1121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Input Images - </a:t>
            </a:r>
            <a:r>
              <a:rPr lang="en-US" dirty="0" err="1"/>
              <a:t>GradientAttack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97993-A9B0-DD44-BFE5-F66FFDD7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2765957"/>
            <a:ext cx="5566161" cy="333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94C0D9-BC77-F54B-A242-8A928832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54" y="2765957"/>
            <a:ext cx="5484545" cy="3333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FBCBD-4ED8-FF4B-8DB9-35745ECDFC95}"/>
              </a:ext>
            </a:extLst>
          </p:cNvPr>
          <p:cNvSpPr txBox="1"/>
          <p:nvPr/>
        </p:nvSpPr>
        <p:spPr>
          <a:xfrm>
            <a:off x="673767" y="2458180"/>
            <a:ext cx="548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Images (file format = test_[id]_[</a:t>
            </a:r>
            <a:r>
              <a:rPr lang="en-US" sz="1400" dirty="0" err="1"/>
              <a:t>ground_truth</a:t>
            </a:r>
            <a:r>
              <a:rPr lang="en-US" sz="1400" dirty="0"/>
              <a:t>].jpeg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14B7A-E04F-EE43-BEE3-33C1A77DB2C9}"/>
              </a:ext>
            </a:extLst>
          </p:cNvPr>
          <p:cNvSpPr txBox="1"/>
          <p:nvPr/>
        </p:nvSpPr>
        <p:spPr>
          <a:xfrm>
            <a:off x="6402655" y="2458180"/>
            <a:ext cx="548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Adversarial Images (</a:t>
            </a:r>
            <a:r>
              <a:rPr lang="en-US" sz="1400" dirty="0" err="1"/>
              <a:t>adv_test</a:t>
            </a:r>
            <a:r>
              <a:rPr lang="en-US" sz="1400" dirty="0"/>
              <a:t>_[id]_[</a:t>
            </a:r>
            <a:r>
              <a:rPr lang="en-US" sz="1400" dirty="0" err="1"/>
              <a:t>ground_truth</a:t>
            </a:r>
            <a:r>
              <a:rPr lang="en-US" sz="1400" dirty="0"/>
              <a:t>]_[classification].jpeg</a:t>
            </a:r>
          </a:p>
        </p:txBody>
      </p:sp>
    </p:spTree>
    <p:extLst>
      <p:ext uri="{BB962C8B-B14F-4D97-AF65-F5344CB8AC3E}">
        <p14:creationId xmlns:p14="http://schemas.microsoft.com/office/powerpoint/2010/main" val="124773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3648A4-E423-3349-B0DD-9ADE58566955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6B428-3693-DD44-BAD2-0B7E37C6058A}"/>
              </a:ext>
            </a:extLst>
          </p:cNvPr>
          <p:cNvSpPr txBox="1"/>
          <p:nvPr/>
        </p:nvSpPr>
        <p:spPr>
          <a:xfrm>
            <a:off x="673768" y="981777"/>
            <a:ext cx="1121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Input </a:t>
            </a:r>
            <a:r>
              <a:rPr lang="en-US" dirty="0" err="1"/>
              <a:t>Imageas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462D0-7B2E-1443-87F2-9F093386FADA}"/>
              </a:ext>
            </a:extLst>
          </p:cNvPr>
          <p:cNvSpPr txBox="1"/>
          <p:nvPr/>
        </p:nvSpPr>
        <p:spPr>
          <a:xfrm>
            <a:off x="673768" y="2133600"/>
            <a:ext cx="110991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 attack images seem of a quality that would stop them being a viable attack.</a:t>
            </a:r>
          </a:p>
          <a:p>
            <a:endParaRPr lang="en-US" sz="2800" dirty="0"/>
          </a:p>
          <a:p>
            <a:r>
              <a:rPr lang="en-US" sz="2800" dirty="0"/>
              <a:t>Do we improve the </a:t>
            </a:r>
            <a:r>
              <a:rPr lang="en-US" sz="2800" dirty="0" err="1"/>
              <a:t>mnist</a:t>
            </a:r>
            <a:r>
              <a:rPr lang="en-US" sz="2800" dirty="0"/>
              <a:t> attack algorithms (fine tuning, try another algorithm, </a:t>
            </a:r>
            <a:r>
              <a:rPr lang="en-US" sz="2800" dirty="0" err="1"/>
              <a:t>etc</a:t>
            </a:r>
            <a:r>
              <a:rPr lang="en-US" sz="2800" dirty="0"/>
              <a:t>)? </a:t>
            </a:r>
          </a:p>
          <a:p>
            <a:endParaRPr lang="en-US" sz="2800" dirty="0"/>
          </a:p>
          <a:p>
            <a:r>
              <a:rPr lang="en-US" sz="2800" dirty="0"/>
              <a:t>Do we change task to something that will generate attacks which are less detectable to the human eye?</a:t>
            </a:r>
          </a:p>
        </p:txBody>
      </p:sp>
    </p:spTree>
    <p:extLst>
      <p:ext uri="{BB962C8B-B14F-4D97-AF65-F5344CB8AC3E}">
        <p14:creationId xmlns:p14="http://schemas.microsoft.com/office/powerpoint/2010/main" val="227454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1121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Relevancy Images - </a:t>
            </a:r>
            <a:r>
              <a:rPr lang="en-US" dirty="0" err="1"/>
              <a:t>LBFGSAttack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DC107A-4EB4-1A4C-88AC-AD77B59F06B1}"/>
              </a:ext>
            </a:extLst>
          </p:cNvPr>
          <p:cNvSpPr txBox="1"/>
          <p:nvPr/>
        </p:nvSpPr>
        <p:spPr>
          <a:xfrm>
            <a:off x="673767" y="2458180"/>
            <a:ext cx="548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Images (file format = </a:t>
            </a:r>
            <a:r>
              <a:rPr lang="en-US" sz="1400" dirty="0" err="1"/>
              <a:t>rel_test</a:t>
            </a:r>
            <a:r>
              <a:rPr lang="en-US" sz="1400" dirty="0"/>
              <a:t>_[id]_[</a:t>
            </a:r>
            <a:r>
              <a:rPr lang="en-US" sz="1400" dirty="0" err="1"/>
              <a:t>ground_truth</a:t>
            </a:r>
            <a:r>
              <a:rPr lang="en-US" sz="1400" dirty="0"/>
              <a:t>].jpeg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A3128F-9EF4-AD4A-81F6-399FA98594AD}"/>
              </a:ext>
            </a:extLst>
          </p:cNvPr>
          <p:cNvSpPr txBox="1"/>
          <p:nvPr/>
        </p:nvSpPr>
        <p:spPr>
          <a:xfrm>
            <a:off x="6402655" y="2458180"/>
            <a:ext cx="548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Adversarial Images (</a:t>
            </a:r>
            <a:r>
              <a:rPr lang="en-US" sz="1200" dirty="0" err="1"/>
              <a:t>adv_rel_test</a:t>
            </a:r>
            <a:r>
              <a:rPr lang="en-US" sz="1200" dirty="0"/>
              <a:t>_[id]_[</a:t>
            </a:r>
            <a:r>
              <a:rPr lang="en-US" sz="1200" dirty="0" err="1"/>
              <a:t>ground_truth</a:t>
            </a:r>
            <a:r>
              <a:rPr lang="en-US" sz="1200" dirty="0"/>
              <a:t>]_[classification].jpeg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594F0-DA49-654E-AC40-63B9606E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2765957"/>
            <a:ext cx="5580596" cy="3256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8CE257-DED6-2949-9D55-8694DFF55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55" y="2765957"/>
            <a:ext cx="5484545" cy="3256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674145-8754-5449-B76F-D96715403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22" t="16686" r="3701"/>
          <a:stretch/>
        </p:blipFill>
        <p:spPr>
          <a:xfrm>
            <a:off x="691922" y="1590296"/>
            <a:ext cx="2098681" cy="5037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7B9018-51A4-C541-9B09-56DC1BEEA905}"/>
              </a:ext>
            </a:extLst>
          </p:cNvPr>
          <p:cNvSpPr txBox="1"/>
          <p:nvPr/>
        </p:nvSpPr>
        <p:spPr>
          <a:xfrm>
            <a:off x="2790603" y="1647754"/>
            <a:ext cx="617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 is evidence for the class, Blue is evidence against the class, Green is neutral </a:t>
            </a:r>
          </a:p>
        </p:txBody>
      </p:sp>
    </p:spTree>
    <p:extLst>
      <p:ext uri="{BB962C8B-B14F-4D97-AF65-F5344CB8AC3E}">
        <p14:creationId xmlns:p14="http://schemas.microsoft.com/office/powerpoint/2010/main" val="61104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1121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Relevancy Images - </a:t>
            </a:r>
            <a:r>
              <a:rPr lang="en-US" dirty="0" err="1"/>
              <a:t>DeepFoolAttack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D2B81-0BDC-5F43-A6B9-E4CF6D0DE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2765958"/>
            <a:ext cx="5255508" cy="31198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DB856-FCE3-9848-A74C-A708DCA3B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765957"/>
            <a:ext cx="5372100" cy="31198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30529-D805-C54F-9B73-2CC8F967D40C}"/>
              </a:ext>
            </a:extLst>
          </p:cNvPr>
          <p:cNvSpPr txBox="1"/>
          <p:nvPr/>
        </p:nvSpPr>
        <p:spPr>
          <a:xfrm>
            <a:off x="673767" y="2458180"/>
            <a:ext cx="548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Images (file format = </a:t>
            </a:r>
            <a:r>
              <a:rPr lang="en-US" sz="1400" dirty="0" err="1"/>
              <a:t>rel_test</a:t>
            </a:r>
            <a:r>
              <a:rPr lang="en-US" sz="1400" dirty="0"/>
              <a:t>_[id]_[</a:t>
            </a:r>
            <a:r>
              <a:rPr lang="en-US" sz="1400" dirty="0" err="1"/>
              <a:t>ground_truth</a:t>
            </a:r>
            <a:r>
              <a:rPr lang="en-US" sz="1400" dirty="0"/>
              <a:t>].jpeg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E3068-653D-3A48-98D6-10131F95580B}"/>
              </a:ext>
            </a:extLst>
          </p:cNvPr>
          <p:cNvSpPr txBox="1"/>
          <p:nvPr/>
        </p:nvSpPr>
        <p:spPr>
          <a:xfrm>
            <a:off x="6402655" y="2458180"/>
            <a:ext cx="548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Adversarial Images (</a:t>
            </a:r>
            <a:r>
              <a:rPr lang="en-US" sz="1200" dirty="0" err="1"/>
              <a:t>adv_rel_test</a:t>
            </a:r>
            <a:r>
              <a:rPr lang="en-US" sz="1200" dirty="0"/>
              <a:t>_[id]_[</a:t>
            </a:r>
            <a:r>
              <a:rPr lang="en-US" sz="1200" dirty="0" err="1"/>
              <a:t>ground_truth</a:t>
            </a:r>
            <a:r>
              <a:rPr lang="en-US" sz="1200" dirty="0"/>
              <a:t>]_[classification].jpeg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176025-BDB2-654A-99A3-926CE5D92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22" t="16686" r="3701"/>
          <a:stretch/>
        </p:blipFill>
        <p:spPr>
          <a:xfrm>
            <a:off x="691922" y="1590296"/>
            <a:ext cx="2098681" cy="503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4282ED-24FB-AB49-8388-399D054C9478}"/>
              </a:ext>
            </a:extLst>
          </p:cNvPr>
          <p:cNvSpPr txBox="1"/>
          <p:nvPr/>
        </p:nvSpPr>
        <p:spPr>
          <a:xfrm>
            <a:off x="2790603" y="1647754"/>
            <a:ext cx="617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 is evidence for the class, Blue is evidence against the class, Green is neutral </a:t>
            </a:r>
          </a:p>
        </p:txBody>
      </p:sp>
    </p:spTree>
    <p:extLst>
      <p:ext uri="{BB962C8B-B14F-4D97-AF65-F5344CB8AC3E}">
        <p14:creationId xmlns:p14="http://schemas.microsoft.com/office/powerpoint/2010/main" val="115445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1121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Relevancy Images - </a:t>
            </a:r>
            <a:r>
              <a:rPr lang="en-US" dirty="0" err="1"/>
              <a:t>GradientAttack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155E4-127E-5D46-99FA-88B0753C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2814022"/>
            <a:ext cx="5333333" cy="29696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70337C-2F53-0E47-8CF2-67D72470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55" y="2814022"/>
            <a:ext cx="5344845" cy="29712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0EB60D-5BD7-454A-9D99-0405B525E1B0}"/>
              </a:ext>
            </a:extLst>
          </p:cNvPr>
          <p:cNvSpPr txBox="1"/>
          <p:nvPr/>
        </p:nvSpPr>
        <p:spPr>
          <a:xfrm>
            <a:off x="673767" y="2458180"/>
            <a:ext cx="548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Images (file format = </a:t>
            </a:r>
            <a:r>
              <a:rPr lang="en-US" sz="1400" dirty="0" err="1"/>
              <a:t>rel_test</a:t>
            </a:r>
            <a:r>
              <a:rPr lang="en-US" sz="1400" dirty="0"/>
              <a:t>_[id]_[</a:t>
            </a:r>
            <a:r>
              <a:rPr lang="en-US" sz="1400" dirty="0" err="1"/>
              <a:t>ground_truth</a:t>
            </a:r>
            <a:r>
              <a:rPr lang="en-US" sz="1400" dirty="0"/>
              <a:t>].jpeg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AF27C-E868-E347-A069-65C063D8813F}"/>
              </a:ext>
            </a:extLst>
          </p:cNvPr>
          <p:cNvSpPr txBox="1"/>
          <p:nvPr/>
        </p:nvSpPr>
        <p:spPr>
          <a:xfrm>
            <a:off x="6402655" y="2458180"/>
            <a:ext cx="548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Adversarial Images (</a:t>
            </a:r>
            <a:r>
              <a:rPr lang="en-US" sz="1200" dirty="0" err="1"/>
              <a:t>adv_rel_test</a:t>
            </a:r>
            <a:r>
              <a:rPr lang="en-US" sz="1200" dirty="0"/>
              <a:t>_[id]_[</a:t>
            </a:r>
            <a:r>
              <a:rPr lang="en-US" sz="1200" dirty="0" err="1"/>
              <a:t>ground_truth</a:t>
            </a:r>
            <a:r>
              <a:rPr lang="en-US" sz="1200" dirty="0"/>
              <a:t>]_[classification].jpeg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E43E3A-3300-9041-8BC3-3D6634A9F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22" t="16686" r="3701"/>
          <a:stretch/>
        </p:blipFill>
        <p:spPr>
          <a:xfrm>
            <a:off x="691922" y="1590296"/>
            <a:ext cx="2098681" cy="503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E14FC4-3323-D545-892C-DEF381053AAF}"/>
              </a:ext>
            </a:extLst>
          </p:cNvPr>
          <p:cNvSpPr txBox="1"/>
          <p:nvPr/>
        </p:nvSpPr>
        <p:spPr>
          <a:xfrm>
            <a:off x="2790603" y="1647754"/>
            <a:ext cx="617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 is evidence for the class, Blue is evidence against the class, Green is neutral </a:t>
            </a:r>
          </a:p>
        </p:txBody>
      </p:sp>
    </p:spTree>
    <p:extLst>
      <p:ext uri="{BB962C8B-B14F-4D97-AF65-F5344CB8AC3E}">
        <p14:creationId xmlns:p14="http://schemas.microsoft.com/office/powerpoint/2010/main" val="300023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EEE7C-2C38-C742-BEF1-C104B8866236}"/>
              </a:ext>
            </a:extLst>
          </p:cNvPr>
          <p:cNvSpPr txBox="1"/>
          <p:nvPr/>
        </p:nvSpPr>
        <p:spPr>
          <a:xfrm>
            <a:off x="673768" y="365760"/>
            <a:ext cx="469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Interpretability for Detecting Adversarial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D455F-A6DC-F44F-B659-DF7A51DEFF1D}"/>
              </a:ext>
            </a:extLst>
          </p:cNvPr>
          <p:cNvSpPr txBox="1"/>
          <p:nvPr/>
        </p:nvSpPr>
        <p:spPr>
          <a:xfrm>
            <a:off x="673768" y="981777"/>
            <a:ext cx="4696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Image Adversarial Classifier (Input Classifier)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696E1-2FAE-EB4B-9F62-97876CC7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03" y="1351109"/>
            <a:ext cx="3641956" cy="40895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9CC97-D9C9-964F-9EDB-01DC2318B2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89"/>
          <a:stretch/>
        </p:blipFill>
        <p:spPr>
          <a:xfrm>
            <a:off x="6385422" y="1351109"/>
            <a:ext cx="3764033" cy="40895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A45B77-1661-4548-909C-DC938F071CFF}"/>
              </a:ext>
            </a:extLst>
          </p:cNvPr>
          <p:cNvSpPr txBox="1"/>
          <p:nvPr/>
        </p:nvSpPr>
        <p:spPr>
          <a:xfrm>
            <a:off x="6385422" y="986485"/>
            <a:ext cx="4696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Relevancy Map Adversarial Classifier (Relevancy Classifier)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6D79F-0718-1A4E-9946-7D057237528E}"/>
              </a:ext>
            </a:extLst>
          </p:cNvPr>
          <p:cNvSpPr txBox="1"/>
          <p:nvPr/>
        </p:nvSpPr>
        <p:spPr>
          <a:xfrm>
            <a:off x="673768" y="5916168"/>
            <a:ext cx="1133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structures were tried for Relevancy Classifier (very small gains (if any) were seen to the upcoming shown results)</a:t>
            </a:r>
          </a:p>
        </p:txBody>
      </p:sp>
    </p:spTree>
    <p:extLst>
      <p:ext uri="{BB962C8B-B14F-4D97-AF65-F5344CB8AC3E}">
        <p14:creationId xmlns:p14="http://schemas.microsoft.com/office/powerpoint/2010/main" val="2692190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658</Words>
  <Application>Microsoft Macintosh PowerPoint</Application>
  <PresentationFormat>Widescreen</PresentationFormat>
  <Paragraphs>72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Harborne</dc:creator>
  <cp:lastModifiedBy>Daniel Harborne</cp:lastModifiedBy>
  <cp:revision>37</cp:revision>
  <cp:lastPrinted>2018-04-26T14:50:29Z</cp:lastPrinted>
  <dcterms:created xsi:type="dcterms:W3CDTF">2018-04-26T13:07:26Z</dcterms:created>
  <dcterms:modified xsi:type="dcterms:W3CDTF">2018-04-26T14:52:15Z</dcterms:modified>
</cp:coreProperties>
</file>